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2" r:id="rId9"/>
    <p:sldId id="257" r:id="rId10"/>
    <p:sldId id="279" r:id="rId11"/>
    <p:sldId id="278" r:id="rId12"/>
    <p:sldId id="261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2" r:id="rId22"/>
    <p:sldId id="273" r:id="rId23"/>
    <p:sldId id="276" r:id="rId24"/>
    <p:sldId id="277" r:id="rId25"/>
    <p:sldId id="280" r:id="rId26"/>
    <p:sldId id="282" r:id="rId27"/>
    <p:sldId id="281" r:id="rId28"/>
    <p:sldId id="283" r:id="rId29"/>
    <p:sldId id="284" r:id="rId30"/>
    <p:sldId id="287" r:id="rId31"/>
    <p:sldId id="289" r:id="rId32"/>
    <p:sldId id="290" r:id="rId33"/>
    <p:sldId id="291" r:id="rId34"/>
    <p:sldId id="286" r:id="rId35"/>
    <p:sldId id="288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u2\Desktop\Research%20Project%20-%20Student%20Self%20Assessment\Data%20Analysis\Graphs%20-%20DR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u2\Desktop\Research%20Project%20-%20Student%20Self%20Assessment\Data%20Analysis\Graphs%20-%20DR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u2\Desktop\Research%20Project%20-%20Student%20Self%20Assessment\Data%20Analysis\Graphs%20-%20DR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u2\Desktop\Research%20Project%20-%20Student%20Self%20Assessment\Data%20Analysis\Graphs%20-%20DR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Actual Score and Self-Assessed Score for the Listening Examination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Actual Score</c:v>
          </c:tx>
          <c:spPr>
            <a:ln w="28575">
              <a:noFill/>
            </a:ln>
          </c:spPr>
          <c:yVal>
            <c:numRef>
              <c:f>Sheet1!$K$4:$K$82</c:f>
              <c:numCache>
                <c:formatCode>General</c:formatCode>
                <c:ptCount val="79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11.5</c:v>
                </c:pt>
                <c:pt idx="4">
                  <c:v>12</c:v>
                </c:pt>
                <c:pt idx="5">
                  <c:v>13</c:v>
                </c:pt>
                <c:pt idx="6">
                  <c:v>13.5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14.5</c:v>
                </c:pt>
                <c:pt idx="13">
                  <c:v>15</c:v>
                </c:pt>
                <c:pt idx="14">
                  <c:v>15.5</c:v>
                </c:pt>
                <c:pt idx="15">
                  <c:v>15.5</c:v>
                </c:pt>
                <c:pt idx="16">
                  <c:v>16</c:v>
                </c:pt>
                <c:pt idx="17">
                  <c:v>16</c:v>
                </c:pt>
                <c:pt idx="18">
                  <c:v>16.5</c:v>
                </c:pt>
                <c:pt idx="19">
                  <c:v>16.5</c:v>
                </c:pt>
                <c:pt idx="20">
                  <c:v>16.5</c:v>
                </c:pt>
                <c:pt idx="21">
                  <c:v>16.5</c:v>
                </c:pt>
                <c:pt idx="22">
                  <c:v>17</c:v>
                </c:pt>
                <c:pt idx="23">
                  <c:v>17</c:v>
                </c:pt>
                <c:pt idx="24">
                  <c:v>17</c:v>
                </c:pt>
                <c:pt idx="25">
                  <c:v>17</c:v>
                </c:pt>
                <c:pt idx="26">
                  <c:v>17</c:v>
                </c:pt>
                <c:pt idx="27">
                  <c:v>17</c:v>
                </c:pt>
                <c:pt idx="28">
                  <c:v>17</c:v>
                </c:pt>
                <c:pt idx="29">
                  <c:v>17</c:v>
                </c:pt>
                <c:pt idx="30">
                  <c:v>17.5</c:v>
                </c:pt>
                <c:pt idx="31">
                  <c:v>17.5</c:v>
                </c:pt>
                <c:pt idx="32">
                  <c:v>17.5</c:v>
                </c:pt>
                <c:pt idx="33">
                  <c:v>18</c:v>
                </c:pt>
                <c:pt idx="34">
                  <c:v>18</c:v>
                </c:pt>
                <c:pt idx="35">
                  <c:v>18.5</c:v>
                </c:pt>
                <c:pt idx="36">
                  <c:v>18.5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19.5</c:v>
                </c:pt>
                <c:pt idx="41">
                  <c:v>19.5</c:v>
                </c:pt>
                <c:pt idx="42">
                  <c:v>19.5</c:v>
                </c:pt>
                <c:pt idx="43">
                  <c:v>19.5</c:v>
                </c:pt>
                <c:pt idx="44">
                  <c:v>19.5</c:v>
                </c:pt>
                <c:pt idx="45">
                  <c:v>19.5</c:v>
                </c:pt>
                <c:pt idx="46">
                  <c:v>19.5</c:v>
                </c:pt>
                <c:pt idx="47">
                  <c:v>19.5</c:v>
                </c:pt>
                <c:pt idx="48">
                  <c:v>20</c:v>
                </c:pt>
                <c:pt idx="49">
                  <c:v>20</c:v>
                </c:pt>
                <c:pt idx="50">
                  <c:v>20.5</c:v>
                </c:pt>
                <c:pt idx="51">
                  <c:v>20.5</c:v>
                </c:pt>
                <c:pt idx="52">
                  <c:v>20.5</c:v>
                </c:pt>
                <c:pt idx="53">
                  <c:v>20.5</c:v>
                </c:pt>
                <c:pt idx="54">
                  <c:v>20.5</c:v>
                </c:pt>
                <c:pt idx="55">
                  <c:v>20.5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21.5</c:v>
                </c:pt>
                <c:pt idx="62">
                  <c:v>21.5</c:v>
                </c:pt>
                <c:pt idx="63">
                  <c:v>22</c:v>
                </c:pt>
                <c:pt idx="64">
                  <c:v>22</c:v>
                </c:pt>
                <c:pt idx="65">
                  <c:v>22.5</c:v>
                </c:pt>
                <c:pt idx="66">
                  <c:v>22.5</c:v>
                </c:pt>
                <c:pt idx="67">
                  <c:v>22.5</c:v>
                </c:pt>
                <c:pt idx="68">
                  <c:v>22.5</c:v>
                </c:pt>
                <c:pt idx="69">
                  <c:v>23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23.5</c:v>
                </c:pt>
                <c:pt idx="74">
                  <c:v>24</c:v>
                </c:pt>
                <c:pt idx="75">
                  <c:v>24</c:v>
                </c:pt>
                <c:pt idx="76">
                  <c:v>24.5</c:v>
                </c:pt>
                <c:pt idx="77">
                  <c:v>25.5</c:v>
                </c:pt>
                <c:pt idx="78">
                  <c:v>27</c:v>
                </c:pt>
              </c:numCache>
            </c:numRef>
          </c:yVal>
        </c:ser>
        <c:ser>
          <c:idx val="1"/>
          <c:order val="1"/>
          <c:tx>
            <c:v>Self-Assessed Score</c:v>
          </c:tx>
          <c:spPr>
            <a:ln w="28575">
              <a:noFill/>
            </a:ln>
          </c:spPr>
          <c:yVal>
            <c:numRef>
              <c:f>Sheet1!$J$4:$J$82</c:f>
              <c:numCache>
                <c:formatCode>General</c:formatCode>
                <c:ptCount val="79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20</c:v>
                </c:pt>
                <c:pt idx="4">
                  <c:v>20</c:v>
                </c:pt>
                <c:pt idx="5">
                  <c:v>7</c:v>
                </c:pt>
                <c:pt idx="6">
                  <c:v>16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20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15</c:v>
                </c:pt>
                <c:pt idx="16">
                  <c:v>10</c:v>
                </c:pt>
                <c:pt idx="17">
                  <c:v>20</c:v>
                </c:pt>
                <c:pt idx="18">
                  <c:v>12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13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20</c:v>
                </c:pt>
                <c:pt idx="33">
                  <c:v>19</c:v>
                </c:pt>
                <c:pt idx="34">
                  <c:v>20</c:v>
                </c:pt>
                <c:pt idx="35">
                  <c:v>15</c:v>
                </c:pt>
                <c:pt idx="36">
                  <c:v>17</c:v>
                </c:pt>
                <c:pt idx="37">
                  <c:v>1</c:v>
                </c:pt>
                <c:pt idx="38">
                  <c:v>10</c:v>
                </c:pt>
                <c:pt idx="39">
                  <c:v>16</c:v>
                </c:pt>
                <c:pt idx="40">
                  <c:v>13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23</c:v>
                </c:pt>
                <c:pt idx="47">
                  <c:v>25</c:v>
                </c:pt>
                <c:pt idx="48">
                  <c:v>5</c:v>
                </c:pt>
                <c:pt idx="49">
                  <c:v>15</c:v>
                </c:pt>
                <c:pt idx="50">
                  <c:v>10</c:v>
                </c:pt>
                <c:pt idx="51">
                  <c:v>12</c:v>
                </c:pt>
                <c:pt idx="52">
                  <c:v>16</c:v>
                </c:pt>
                <c:pt idx="53">
                  <c:v>18</c:v>
                </c:pt>
                <c:pt idx="54">
                  <c:v>20</c:v>
                </c:pt>
                <c:pt idx="55">
                  <c:v>20</c:v>
                </c:pt>
                <c:pt idx="56">
                  <c:v>13</c:v>
                </c:pt>
                <c:pt idx="57">
                  <c:v>15</c:v>
                </c:pt>
                <c:pt idx="58">
                  <c:v>17</c:v>
                </c:pt>
                <c:pt idx="59">
                  <c:v>18</c:v>
                </c:pt>
                <c:pt idx="60">
                  <c:v>20</c:v>
                </c:pt>
                <c:pt idx="61">
                  <c:v>10</c:v>
                </c:pt>
                <c:pt idx="62">
                  <c:v>20</c:v>
                </c:pt>
                <c:pt idx="63">
                  <c:v>10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18</c:v>
                </c:pt>
                <c:pt idx="68">
                  <c:v>20</c:v>
                </c:pt>
                <c:pt idx="69">
                  <c:v>8</c:v>
                </c:pt>
                <c:pt idx="70">
                  <c:v>10</c:v>
                </c:pt>
                <c:pt idx="71">
                  <c:v>10</c:v>
                </c:pt>
                <c:pt idx="72">
                  <c:v>16</c:v>
                </c:pt>
                <c:pt idx="73">
                  <c:v>15</c:v>
                </c:pt>
                <c:pt idx="74">
                  <c:v>20</c:v>
                </c:pt>
                <c:pt idx="75">
                  <c:v>25</c:v>
                </c:pt>
                <c:pt idx="76">
                  <c:v>15</c:v>
                </c:pt>
                <c:pt idx="77">
                  <c:v>10</c:v>
                </c:pt>
                <c:pt idx="78">
                  <c:v>5</c:v>
                </c:pt>
              </c:numCache>
            </c:numRef>
          </c:yVal>
        </c:ser>
        <c:axId val="102046720"/>
        <c:axId val="102098432"/>
      </c:scatterChart>
      <c:valAx>
        <c:axId val="102046720"/>
        <c:scaling>
          <c:orientation val="minMax"/>
        </c:scaling>
        <c:axPos val="b"/>
        <c:tickLblPos val="nextTo"/>
        <c:crossAx val="102098432"/>
        <c:crosses val="autoZero"/>
        <c:crossBetween val="midCat"/>
      </c:valAx>
      <c:valAx>
        <c:axId val="102098432"/>
        <c:scaling>
          <c:orientation val="minMax"/>
        </c:scaling>
        <c:axPos val="l"/>
        <c:majorGridlines/>
        <c:numFmt formatCode="General" sourceLinked="1"/>
        <c:tickLblPos val="nextTo"/>
        <c:crossAx val="102046720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5"/>
  <c:chart>
    <c:title>
      <c:tx>
        <c:rich>
          <a:bodyPr/>
          <a:lstStyle/>
          <a:p>
            <a:pPr>
              <a:defRPr/>
            </a:pPr>
            <a:r>
              <a:rPr lang="en-US"/>
              <a:t>Actual Score and Self-Assessed Score for the First Speaking Presentation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Actual Score</c:v>
          </c:tx>
          <c:spPr>
            <a:ln w="28575">
              <a:noFill/>
            </a:ln>
          </c:spPr>
          <c:yVal>
            <c:numRef>
              <c:f>Sheet2!$A$98:$A$184</c:f>
              <c:numCache>
                <c:formatCode>General</c:formatCode>
                <c:ptCount val="87"/>
                <c:pt idx="3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2.4</c:v>
                </c:pt>
                <c:pt idx="11">
                  <c:v>2.4</c:v>
                </c:pt>
                <c:pt idx="12">
                  <c:v>2.4</c:v>
                </c:pt>
                <c:pt idx="13">
                  <c:v>2.6</c:v>
                </c:pt>
                <c:pt idx="14">
                  <c:v>2.6</c:v>
                </c:pt>
                <c:pt idx="21">
                  <c:v>2.8</c:v>
                </c:pt>
                <c:pt idx="22">
                  <c:v>2.8</c:v>
                </c:pt>
                <c:pt idx="23">
                  <c:v>2.8</c:v>
                </c:pt>
                <c:pt idx="24">
                  <c:v>2.8</c:v>
                </c:pt>
                <c:pt idx="25">
                  <c:v>2.8</c:v>
                </c:pt>
                <c:pt idx="28">
                  <c:v>2.8</c:v>
                </c:pt>
                <c:pt idx="29">
                  <c:v>2.8</c:v>
                </c:pt>
                <c:pt idx="31">
                  <c:v>2.8</c:v>
                </c:pt>
                <c:pt idx="32">
                  <c:v>2.8</c:v>
                </c:pt>
                <c:pt idx="33">
                  <c:v>2.8</c:v>
                </c:pt>
                <c:pt idx="34">
                  <c:v>2.8</c:v>
                </c:pt>
                <c:pt idx="35">
                  <c:v>3</c:v>
                </c:pt>
                <c:pt idx="36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3.2</c:v>
                </c:pt>
                <c:pt idx="50">
                  <c:v>3.2</c:v>
                </c:pt>
                <c:pt idx="51">
                  <c:v>3.2</c:v>
                </c:pt>
                <c:pt idx="52">
                  <c:v>3.2</c:v>
                </c:pt>
                <c:pt idx="54">
                  <c:v>3.2</c:v>
                </c:pt>
                <c:pt idx="55">
                  <c:v>3.2</c:v>
                </c:pt>
                <c:pt idx="56">
                  <c:v>3.2</c:v>
                </c:pt>
                <c:pt idx="57">
                  <c:v>3.2</c:v>
                </c:pt>
                <c:pt idx="58">
                  <c:v>3.2</c:v>
                </c:pt>
                <c:pt idx="59">
                  <c:v>3.2</c:v>
                </c:pt>
                <c:pt idx="60">
                  <c:v>3.2</c:v>
                </c:pt>
                <c:pt idx="61">
                  <c:v>3.4</c:v>
                </c:pt>
                <c:pt idx="62">
                  <c:v>3.4</c:v>
                </c:pt>
                <c:pt idx="63">
                  <c:v>3.4</c:v>
                </c:pt>
                <c:pt idx="64">
                  <c:v>3.4</c:v>
                </c:pt>
                <c:pt idx="65">
                  <c:v>3.4</c:v>
                </c:pt>
                <c:pt idx="66">
                  <c:v>3.4</c:v>
                </c:pt>
                <c:pt idx="67">
                  <c:v>3.4</c:v>
                </c:pt>
                <c:pt idx="68">
                  <c:v>3.4</c:v>
                </c:pt>
                <c:pt idx="69">
                  <c:v>3.4</c:v>
                </c:pt>
                <c:pt idx="70">
                  <c:v>3.4</c:v>
                </c:pt>
                <c:pt idx="71">
                  <c:v>3.4</c:v>
                </c:pt>
                <c:pt idx="72">
                  <c:v>3.4</c:v>
                </c:pt>
                <c:pt idx="73">
                  <c:v>3.4</c:v>
                </c:pt>
                <c:pt idx="74">
                  <c:v>3.4</c:v>
                </c:pt>
                <c:pt idx="75">
                  <c:v>3.4</c:v>
                </c:pt>
                <c:pt idx="76">
                  <c:v>3.4</c:v>
                </c:pt>
                <c:pt idx="77">
                  <c:v>3.4</c:v>
                </c:pt>
                <c:pt idx="78">
                  <c:v>3.4</c:v>
                </c:pt>
                <c:pt idx="79">
                  <c:v>3.4</c:v>
                </c:pt>
                <c:pt idx="80">
                  <c:v>3.4</c:v>
                </c:pt>
                <c:pt idx="81">
                  <c:v>3.4</c:v>
                </c:pt>
                <c:pt idx="83">
                  <c:v>3.6</c:v>
                </c:pt>
                <c:pt idx="84">
                  <c:v>3.6</c:v>
                </c:pt>
                <c:pt idx="85">
                  <c:v>3.6</c:v>
                </c:pt>
                <c:pt idx="86">
                  <c:v>3.8</c:v>
                </c:pt>
              </c:numCache>
            </c:numRef>
          </c:yVal>
        </c:ser>
        <c:ser>
          <c:idx val="1"/>
          <c:order val="1"/>
          <c:tx>
            <c:v>Self-Assessed Score</c:v>
          </c:tx>
          <c:spPr>
            <a:ln w="28575">
              <a:noFill/>
            </a:ln>
          </c:spPr>
          <c:yVal>
            <c:numRef>
              <c:f>Sheet2!$B$98:$B$184</c:f>
              <c:numCache>
                <c:formatCode>General</c:formatCode>
                <c:ptCount val="87"/>
                <c:pt idx="3">
                  <c:v>3.4</c:v>
                </c:pt>
                <c:pt idx="6">
                  <c:v>3.4</c:v>
                </c:pt>
                <c:pt idx="7">
                  <c:v>1.4</c:v>
                </c:pt>
                <c:pt idx="8">
                  <c:v>3.4</c:v>
                </c:pt>
                <c:pt idx="11">
                  <c:v>3.4</c:v>
                </c:pt>
                <c:pt idx="12">
                  <c:v>3.4</c:v>
                </c:pt>
                <c:pt idx="13">
                  <c:v>2.4</c:v>
                </c:pt>
                <c:pt idx="14">
                  <c:v>3</c:v>
                </c:pt>
                <c:pt idx="21">
                  <c:v>3.2</c:v>
                </c:pt>
                <c:pt idx="22">
                  <c:v>3.2</c:v>
                </c:pt>
                <c:pt idx="23">
                  <c:v>3</c:v>
                </c:pt>
                <c:pt idx="24">
                  <c:v>3.4</c:v>
                </c:pt>
                <c:pt idx="25">
                  <c:v>2.4</c:v>
                </c:pt>
                <c:pt idx="28">
                  <c:v>3.2</c:v>
                </c:pt>
                <c:pt idx="29">
                  <c:v>3.6</c:v>
                </c:pt>
                <c:pt idx="31">
                  <c:v>4</c:v>
                </c:pt>
                <c:pt idx="32">
                  <c:v>3.2</c:v>
                </c:pt>
                <c:pt idx="33">
                  <c:v>3.4</c:v>
                </c:pt>
                <c:pt idx="34">
                  <c:v>4</c:v>
                </c:pt>
                <c:pt idx="35">
                  <c:v>3.4</c:v>
                </c:pt>
                <c:pt idx="36">
                  <c:v>3.7</c:v>
                </c:pt>
                <c:pt idx="39">
                  <c:v>3.8</c:v>
                </c:pt>
                <c:pt idx="40">
                  <c:v>4.2</c:v>
                </c:pt>
                <c:pt idx="41">
                  <c:v>4</c:v>
                </c:pt>
                <c:pt idx="42">
                  <c:v>3.4</c:v>
                </c:pt>
                <c:pt idx="43">
                  <c:v>4</c:v>
                </c:pt>
                <c:pt idx="44">
                  <c:v>3</c:v>
                </c:pt>
                <c:pt idx="45">
                  <c:v>2.6</c:v>
                </c:pt>
                <c:pt idx="46">
                  <c:v>2.8</c:v>
                </c:pt>
                <c:pt idx="47">
                  <c:v>2.4</c:v>
                </c:pt>
                <c:pt idx="48">
                  <c:v>3.6</c:v>
                </c:pt>
                <c:pt idx="50">
                  <c:v>3.6</c:v>
                </c:pt>
                <c:pt idx="51">
                  <c:v>4.2</c:v>
                </c:pt>
                <c:pt idx="52">
                  <c:v>3.6</c:v>
                </c:pt>
                <c:pt idx="54">
                  <c:v>4.8</c:v>
                </c:pt>
                <c:pt idx="55">
                  <c:v>3.6</c:v>
                </c:pt>
                <c:pt idx="56">
                  <c:v>3.4</c:v>
                </c:pt>
                <c:pt idx="57">
                  <c:v>4.2</c:v>
                </c:pt>
                <c:pt idx="58">
                  <c:v>3</c:v>
                </c:pt>
                <c:pt idx="59">
                  <c:v>2.2000000000000002</c:v>
                </c:pt>
                <c:pt idx="60">
                  <c:v>4.5999999999999996</c:v>
                </c:pt>
                <c:pt idx="61">
                  <c:v>3</c:v>
                </c:pt>
                <c:pt idx="62">
                  <c:v>3.4</c:v>
                </c:pt>
                <c:pt idx="63">
                  <c:v>3.4</c:v>
                </c:pt>
                <c:pt idx="64">
                  <c:v>3.4</c:v>
                </c:pt>
                <c:pt idx="65">
                  <c:v>3.4</c:v>
                </c:pt>
                <c:pt idx="66">
                  <c:v>3.4</c:v>
                </c:pt>
                <c:pt idx="67">
                  <c:v>4.4000000000000004</c:v>
                </c:pt>
                <c:pt idx="68">
                  <c:v>3.4</c:v>
                </c:pt>
                <c:pt idx="69">
                  <c:v>4</c:v>
                </c:pt>
                <c:pt idx="70">
                  <c:v>3</c:v>
                </c:pt>
                <c:pt idx="71">
                  <c:v>3.9</c:v>
                </c:pt>
                <c:pt idx="72">
                  <c:v>4</c:v>
                </c:pt>
                <c:pt idx="73">
                  <c:v>3.6</c:v>
                </c:pt>
                <c:pt idx="74">
                  <c:v>3.8</c:v>
                </c:pt>
                <c:pt idx="75">
                  <c:v>3.4</c:v>
                </c:pt>
                <c:pt idx="76">
                  <c:v>4.4000000000000004</c:v>
                </c:pt>
                <c:pt idx="77">
                  <c:v>3</c:v>
                </c:pt>
                <c:pt idx="78">
                  <c:v>2.8</c:v>
                </c:pt>
                <c:pt idx="79">
                  <c:v>3.2</c:v>
                </c:pt>
                <c:pt idx="80">
                  <c:v>3.1</c:v>
                </c:pt>
                <c:pt idx="81">
                  <c:v>3.4</c:v>
                </c:pt>
                <c:pt idx="83">
                  <c:v>4.8</c:v>
                </c:pt>
                <c:pt idx="84">
                  <c:v>3.6</c:v>
                </c:pt>
                <c:pt idx="85">
                  <c:v>3.4</c:v>
                </c:pt>
                <c:pt idx="86">
                  <c:v>2.6</c:v>
                </c:pt>
              </c:numCache>
            </c:numRef>
          </c:yVal>
        </c:ser>
        <c:axId val="102165888"/>
        <c:axId val="102197120"/>
      </c:scatterChart>
      <c:valAx>
        <c:axId val="102165888"/>
        <c:scaling>
          <c:orientation val="minMax"/>
        </c:scaling>
        <c:axPos val="b"/>
        <c:numFmt formatCode="General" sourceLinked="1"/>
        <c:tickLblPos val="nextTo"/>
        <c:crossAx val="102197120"/>
        <c:crosses val="autoZero"/>
        <c:crossBetween val="midCat"/>
      </c:valAx>
      <c:valAx>
        <c:axId val="102197120"/>
        <c:scaling>
          <c:orientation val="minMax"/>
        </c:scaling>
        <c:axPos val="l"/>
        <c:majorGridlines/>
        <c:numFmt formatCode="General" sourceLinked="1"/>
        <c:tickLblPos val="nextTo"/>
        <c:crossAx val="102165888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/>
            </a:pPr>
            <a:r>
              <a:rPr lang="en-US"/>
              <a:t>Self-Assessed</a:t>
            </a:r>
            <a:r>
              <a:rPr lang="en-US" baseline="0"/>
              <a:t> Score for the Listening Examination</a:t>
            </a:r>
            <a:endParaRPr lang="en-US"/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v>Self-Assessed Score</c:v>
          </c:tx>
          <c:spPr>
            <a:ln w="28575">
              <a:noFill/>
            </a:ln>
          </c:spPr>
          <c:yVal>
            <c:numRef>
              <c:f>Sheet1!$J$4:$J$82</c:f>
              <c:numCache>
                <c:formatCode>General</c:formatCode>
                <c:ptCount val="79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20</c:v>
                </c:pt>
                <c:pt idx="4">
                  <c:v>20</c:v>
                </c:pt>
                <c:pt idx="5">
                  <c:v>7</c:v>
                </c:pt>
                <c:pt idx="6">
                  <c:v>16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20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15</c:v>
                </c:pt>
                <c:pt idx="16">
                  <c:v>10</c:v>
                </c:pt>
                <c:pt idx="17">
                  <c:v>20</c:v>
                </c:pt>
                <c:pt idx="18">
                  <c:v>12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13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16</c:v>
                </c:pt>
                <c:pt idx="30">
                  <c:v>15</c:v>
                </c:pt>
                <c:pt idx="31">
                  <c:v>15</c:v>
                </c:pt>
                <c:pt idx="32">
                  <c:v>20</c:v>
                </c:pt>
                <c:pt idx="33">
                  <c:v>19</c:v>
                </c:pt>
                <c:pt idx="34">
                  <c:v>20</c:v>
                </c:pt>
                <c:pt idx="35">
                  <c:v>15</c:v>
                </c:pt>
                <c:pt idx="36">
                  <c:v>17</c:v>
                </c:pt>
                <c:pt idx="37">
                  <c:v>1</c:v>
                </c:pt>
                <c:pt idx="38">
                  <c:v>10</c:v>
                </c:pt>
                <c:pt idx="39">
                  <c:v>16</c:v>
                </c:pt>
                <c:pt idx="40">
                  <c:v>13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23</c:v>
                </c:pt>
                <c:pt idx="47">
                  <c:v>25</c:v>
                </c:pt>
                <c:pt idx="48">
                  <c:v>5</c:v>
                </c:pt>
                <c:pt idx="49">
                  <c:v>15</c:v>
                </c:pt>
                <c:pt idx="50">
                  <c:v>10</c:v>
                </c:pt>
                <c:pt idx="51">
                  <c:v>12</c:v>
                </c:pt>
                <c:pt idx="52">
                  <c:v>16</c:v>
                </c:pt>
                <c:pt idx="53">
                  <c:v>18</c:v>
                </c:pt>
                <c:pt idx="54">
                  <c:v>20</c:v>
                </c:pt>
                <c:pt idx="55">
                  <c:v>20</c:v>
                </c:pt>
                <c:pt idx="56">
                  <c:v>13</c:v>
                </c:pt>
                <c:pt idx="57">
                  <c:v>15</c:v>
                </c:pt>
                <c:pt idx="58">
                  <c:v>17</c:v>
                </c:pt>
                <c:pt idx="59">
                  <c:v>18</c:v>
                </c:pt>
                <c:pt idx="60">
                  <c:v>20</c:v>
                </c:pt>
                <c:pt idx="61">
                  <c:v>10</c:v>
                </c:pt>
                <c:pt idx="62">
                  <c:v>20</c:v>
                </c:pt>
                <c:pt idx="63">
                  <c:v>10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18</c:v>
                </c:pt>
                <c:pt idx="68">
                  <c:v>20</c:v>
                </c:pt>
                <c:pt idx="69">
                  <c:v>8</c:v>
                </c:pt>
                <c:pt idx="70">
                  <c:v>10</c:v>
                </c:pt>
                <c:pt idx="71">
                  <c:v>10</c:v>
                </c:pt>
                <c:pt idx="72">
                  <c:v>16</c:v>
                </c:pt>
                <c:pt idx="73">
                  <c:v>15</c:v>
                </c:pt>
                <c:pt idx="74">
                  <c:v>20</c:v>
                </c:pt>
                <c:pt idx="75">
                  <c:v>25</c:v>
                </c:pt>
                <c:pt idx="76">
                  <c:v>15</c:v>
                </c:pt>
                <c:pt idx="77">
                  <c:v>10</c:v>
                </c:pt>
                <c:pt idx="78">
                  <c:v>5</c:v>
                </c:pt>
              </c:numCache>
            </c:numRef>
          </c:yVal>
        </c:ser>
        <c:axId val="105462400"/>
        <c:axId val="105465344"/>
      </c:scatterChart>
      <c:valAx>
        <c:axId val="105462400"/>
        <c:scaling>
          <c:orientation val="minMax"/>
        </c:scaling>
        <c:axPos val="b"/>
        <c:tickLblPos val="nextTo"/>
        <c:crossAx val="105465344"/>
        <c:crosses val="autoZero"/>
        <c:crossBetween val="midCat"/>
      </c:valAx>
      <c:valAx>
        <c:axId val="105465344"/>
        <c:scaling>
          <c:orientation val="minMax"/>
        </c:scaling>
        <c:axPos val="l"/>
        <c:majorGridlines/>
        <c:numFmt formatCode="General" sourceLinked="1"/>
        <c:tickLblPos val="nextTo"/>
        <c:crossAx val="10546240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/>
          <a:lstStyle/>
          <a:p>
            <a:pPr>
              <a:defRPr/>
            </a:pPr>
            <a:r>
              <a:rPr lang="en-US"/>
              <a:t>Self-Assessed Score for the First Speaking Presentation</a:t>
            </a:r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v>Self-Assessed Score</c:v>
          </c:tx>
          <c:spPr>
            <a:ln w="28575">
              <a:noFill/>
            </a:ln>
          </c:spPr>
          <c:yVal>
            <c:numRef>
              <c:f>Sheet2!$B$98:$B$184</c:f>
              <c:numCache>
                <c:formatCode>General</c:formatCode>
                <c:ptCount val="87"/>
                <c:pt idx="3">
                  <c:v>3.4</c:v>
                </c:pt>
                <c:pt idx="6">
                  <c:v>3.4</c:v>
                </c:pt>
                <c:pt idx="7">
                  <c:v>1.4</c:v>
                </c:pt>
                <c:pt idx="8">
                  <c:v>3.4</c:v>
                </c:pt>
                <c:pt idx="11">
                  <c:v>3.4</c:v>
                </c:pt>
                <c:pt idx="12">
                  <c:v>3.4</c:v>
                </c:pt>
                <c:pt idx="13">
                  <c:v>2.4</c:v>
                </c:pt>
                <c:pt idx="14">
                  <c:v>3</c:v>
                </c:pt>
                <c:pt idx="21">
                  <c:v>3.2</c:v>
                </c:pt>
                <c:pt idx="22">
                  <c:v>3.2</c:v>
                </c:pt>
                <c:pt idx="23">
                  <c:v>3</c:v>
                </c:pt>
                <c:pt idx="24">
                  <c:v>3.4</c:v>
                </c:pt>
                <c:pt idx="25">
                  <c:v>2.4</c:v>
                </c:pt>
                <c:pt idx="28">
                  <c:v>3.2</c:v>
                </c:pt>
                <c:pt idx="29">
                  <c:v>3.6</c:v>
                </c:pt>
                <c:pt idx="31">
                  <c:v>4</c:v>
                </c:pt>
                <c:pt idx="32">
                  <c:v>3.2</c:v>
                </c:pt>
                <c:pt idx="33">
                  <c:v>3.4</c:v>
                </c:pt>
                <c:pt idx="34">
                  <c:v>4</c:v>
                </c:pt>
                <c:pt idx="35">
                  <c:v>3.4</c:v>
                </c:pt>
                <c:pt idx="36">
                  <c:v>3.7</c:v>
                </c:pt>
                <c:pt idx="39">
                  <c:v>3.8</c:v>
                </c:pt>
                <c:pt idx="40">
                  <c:v>4.2</c:v>
                </c:pt>
                <c:pt idx="41">
                  <c:v>4</c:v>
                </c:pt>
                <c:pt idx="42">
                  <c:v>3.4</c:v>
                </c:pt>
                <c:pt idx="43">
                  <c:v>4</c:v>
                </c:pt>
                <c:pt idx="44">
                  <c:v>3</c:v>
                </c:pt>
                <c:pt idx="45">
                  <c:v>2.6</c:v>
                </c:pt>
                <c:pt idx="46">
                  <c:v>2.8</c:v>
                </c:pt>
                <c:pt idx="47">
                  <c:v>2.4</c:v>
                </c:pt>
                <c:pt idx="48">
                  <c:v>3.6</c:v>
                </c:pt>
                <c:pt idx="50">
                  <c:v>3.6</c:v>
                </c:pt>
                <c:pt idx="51">
                  <c:v>4.2</c:v>
                </c:pt>
                <c:pt idx="52">
                  <c:v>3.6</c:v>
                </c:pt>
                <c:pt idx="54">
                  <c:v>4.8</c:v>
                </c:pt>
                <c:pt idx="55">
                  <c:v>3.6</c:v>
                </c:pt>
                <c:pt idx="56">
                  <c:v>3.4</c:v>
                </c:pt>
                <c:pt idx="57">
                  <c:v>4.2</c:v>
                </c:pt>
                <c:pt idx="58">
                  <c:v>3</c:v>
                </c:pt>
                <c:pt idx="59">
                  <c:v>2.2000000000000002</c:v>
                </c:pt>
                <c:pt idx="60">
                  <c:v>4.5999999999999996</c:v>
                </c:pt>
                <c:pt idx="61">
                  <c:v>3</c:v>
                </c:pt>
                <c:pt idx="62">
                  <c:v>3.4</c:v>
                </c:pt>
                <c:pt idx="63">
                  <c:v>3.4</c:v>
                </c:pt>
                <c:pt idx="64">
                  <c:v>3.4</c:v>
                </c:pt>
                <c:pt idx="65">
                  <c:v>3.4</c:v>
                </c:pt>
                <c:pt idx="66">
                  <c:v>3.4</c:v>
                </c:pt>
                <c:pt idx="67">
                  <c:v>4.4000000000000004</c:v>
                </c:pt>
                <c:pt idx="68">
                  <c:v>3.4</c:v>
                </c:pt>
                <c:pt idx="69">
                  <c:v>4</c:v>
                </c:pt>
                <c:pt idx="70">
                  <c:v>3</c:v>
                </c:pt>
                <c:pt idx="71">
                  <c:v>3.9</c:v>
                </c:pt>
                <c:pt idx="72">
                  <c:v>4</c:v>
                </c:pt>
                <c:pt idx="73">
                  <c:v>3.6</c:v>
                </c:pt>
                <c:pt idx="74">
                  <c:v>3.8</c:v>
                </c:pt>
                <c:pt idx="75">
                  <c:v>3.4</c:v>
                </c:pt>
                <c:pt idx="76">
                  <c:v>4.4000000000000004</c:v>
                </c:pt>
                <c:pt idx="77">
                  <c:v>3</c:v>
                </c:pt>
                <c:pt idx="78">
                  <c:v>2.8</c:v>
                </c:pt>
                <c:pt idx="79">
                  <c:v>3.2</c:v>
                </c:pt>
                <c:pt idx="80">
                  <c:v>3.1</c:v>
                </c:pt>
                <c:pt idx="81">
                  <c:v>3.4</c:v>
                </c:pt>
                <c:pt idx="83">
                  <c:v>4.8</c:v>
                </c:pt>
                <c:pt idx="84">
                  <c:v>3.6</c:v>
                </c:pt>
                <c:pt idx="85">
                  <c:v>3.4</c:v>
                </c:pt>
                <c:pt idx="86">
                  <c:v>2.6</c:v>
                </c:pt>
              </c:numCache>
            </c:numRef>
          </c:yVal>
        </c:ser>
        <c:axId val="102671872"/>
        <c:axId val="102680448"/>
      </c:scatterChart>
      <c:valAx>
        <c:axId val="102671872"/>
        <c:scaling>
          <c:orientation val="minMax"/>
        </c:scaling>
        <c:axPos val="b"/>
        <c:numFmt formatCode="General" sourceLinked="1"/>
        <c:tickLblPos val="nextTo"/>
        <c:crossAx val="102680448"/>
        <c:crosses val="autoZero"/>
        <c:crossBetween val="midCat"/>
      </c:valAx>
      <c:valAx>
        <c:axId val="102680448"/>
        <c:scaling>
          <c:orientation val="minMax"/>
        </c:scaling>
        <c:axPos val="l"/>
        <c:majorGridlines/>
        <c:numFmt formatCode="General" sourceLinked="1"/>
        <c:tickLblPos val="nextTo"/>
        <c:crossAx val="10267187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304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</a:t>
            </a:r>
            <a:r>
              <a:rPr lang="en-US" dirty="0" smtClean="0"/>
              <a:t>Analysis of EFL Students’ Self-Assessments: Exploring Student Awareness, Cognitive Bias, and Honest Intent</a:t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343400"/>
            <a:ext cx="8458200" cy="914400"/>
          </a:xfrm>
        </p:spPr>
        <p:txBody>
          <a:bodyPr/>
          <a:lstStyle/>
          <a:p>
            <a:r>
              <a:rPr lang="en-US" dirty="0" smtClean="0"/>
              <a:t>Philip Brannan</a:t>
            </a:r>
          </a:p>
          <a:p>
            <a:r>
              <a:rPr lang="en-US" dirty="0" smtClean="0"/>
              <a:t>King </a:t>
            </a:r>
            <a:r>
              <a:rPr lang="en-US" dirty="0" err="1" smtClean="0"/>
              <a:t>Mongkut’s</a:t>
            </a:r>
            <a:r>
              <a:rPr lang="en-US" dirty="0" smtClean="0"/>
              <a:t> University of Technology </a:t>
            </a:r>
            <a:r>
              <a:rPr lang="en-US" dirty="0" err="1" smtClean="0"/>
              <a:t>Thonburi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Awareness and Cognitive Bias</a:t>
            </a:r>
            <a:endParaRPr lang="th-TH" dirty="0"/>
          </a:p>
        </p:txBody>
      </p:sp>
      <p:pic>
        <p:nvPicPr>
          <p:cNvPr id="49154" name="Picture 2" descr="http://www.adonisthemovie.com/wp-content/uploads/2013/04/DRUS04-28-1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199"/>
            <a:ext cx="6477000" cy="4873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Awareness and Cognitive Bias</a:t>
            </a:r>
            <a:endParaRPr lang="th-TH" dirty="0"/>
          </a:p>
        </p:txBody>
      </p:sp>
      <p:pic>
        <p:nvPicPr>
          <p:cNvPr id="40962" name="Picture 2" descr="http://static.fjcdn.com/comments/4577845+_83f86fa7ea4beae814e77f9a44787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400800" cy="4659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Honest Intent</a:t>
            </a:r>
            <a:endParaRPr lang="th-TH" dirty="0"/>
          </a:p>
        </p:txBody>
      </p:sp>
      <p:pic>
        <p:nvPicPr>
          <p:cNvPr id="34818" name="Picture 2" descr="http://m.c.lnkd.licdn.com/mpr/mpr/p/4/005/054/19e/28868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2295525" cy="3362326"/>
          </a:xfrm>
          <a:prstGeom prst="rect">
            <a:avLst/>
          </a:prstGeom>
          <a:noFill/>
        </p:spPr>
      </p:pic>
      <p:pic>
        <p:nvPicPr>
          <p:cNvPr id="34820" name="Picture 4" descr="http://www.mbbslimited.com/uploads/1/3/2/0/13202651/139500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00400"/>
            <a:ext cx="4876800" cy="32512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Typically, witnesses swear to be honest at the start of their testimony</a:t>
            </a:r>
          </a:p>
          <a:p>
            <a:r>
              <a:rPr lang="en-US" dirty="0" smtClean="0"/>
              <a:t>However, contracts are signed at the end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Discussion 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Do you think people are more inclined to be honest if they sign at the start or at the end of a document?</a:t>
            </a:r>
            <a:endParaRPr lang="th-TH" dirty="0"/>
          </a:p>
        </p:txBody>
      </p:sp>
      <p:pic>
        <p:nvPicPr>
          <p:cNvPr id="35844" name="Picture 4" descr="http://www.melissaforschoolboard.com/wp-content/uploads/2013/04/signing-doc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5562600" cy="370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Honest Intent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09800"/>
          </a:xfrm>
        </p:spPr>
        <p:txBody>
          <a:bodyPr/>
          <a:lstStyle/>
          <a:p>
            <a:r>
              <a:rPr lang="en-US" dirty="0" smtClean="0"/>
              <a:t>Students were given a “matrix task” in which they were paid for the number of boxes which had a combination of “10” that they could find in a limited time</a:t>
            </a:r>
          </a:p>
        </p:txBody>
      </p:sp>
      <p:pic>
        <p:nvPicPr>
          <p:cNvPr id="36868" name="Picture 4" descr="http://si.wsj.net/public/resources/images/OB-TC845_cheati_G_20120525145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81400"/>
            <a:ext cx="4505532" cy="300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Honest Intent</a:t>
            </a:r>
            <a:endParaRPr lang="th-TH" dirty="0"/>
          </a:p>
        </p:txBody>
      </p:sp>
      <p:pic>
        <p:nvPicPr>
          <p:cNvPr id="4" name="Picture 4" descr="http://si.wsj.net/public/resources/images/OB-TC845_cheati_G_20120525145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1504950"/>
            <a:ext cx="70231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Honest Intent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/>
            <a:r>
              <a:rPr lang="en-US" dirty="0" smtClean="0"/>
              <a:t>The first group of students </a:t>
            </a:r>
            <a:r>
              <a:rPr lang="en-US" b="1" dirty="0" smtClean="0"/>
              <a:t>could not </a:t>
            </a:r>
            <a:r>
              <a:rPr lang="en-US" dirty="0" smtClean="0"/>
              <a:t>cheat; they served as the control group</a:t>
            </a:r>
          </a:p>
          <a:p>
            <a:pPr marL="596646" indent="-514350"/>
            <a:r>
              <a:rPr lang="en-US" dirty="0" smtClean="0"/>
              <a:t>The second group of students </a:t>
            </a:r>
            <a:r>
              <a:rPr lang="en-US" b="1" dirty="0" smtClean="0"/>
              <a:t>could cheat</a:t>
            </a:r>
            <a:r>
              <a:rPr lang="en-US" dirty="0" smtClean="0"/>
              <a:t> </a:t>
            </a:r>
            <a:r>
              <a:rPr lang="en-US" dirty="0" smtClean="0"/>
              <a:t>and were required to sign their name at the </a:t>
            </a:r>
            <a:r>
              <a:rPr lang="en-US" b="1" dirty="0" smtClean="0"/>
              <a:t>bottom</a:t>
            </a:r>
            <a:r>
              <a:rPr lang="en-US" dirty="0" smtClean="0"/>
              <a:t> of their paper</a:t>
            </a:r>
          </a:p>
          <a:p>
            <a:pPr marL="596646" indent="-514350"/>
            <a:r>
              <a:rPr lang="en-US" dirty="0" smtClean="0"/>
              <a:t>The second group of students </a:t>
            </a:r>
            <a:r>
              <a:rPr lang="en-US" b="1" dirty="0" smtClean="0"/>
              <a:t>could cheat</a:t>
            </a:r>
            <a:r>
              <a:rPr lang="en-US" dirty="0" smtClean="0"/>
              <a:t> and were required to sign their name at the </a:t>
            </a:r>
            <a:r>
              <a:rPr lang="en-US" b="1" dirty="0" smtClean="0"/>
              <a:t>top </a:t>
            </a:r>
            <a:r>
              <a:rPr lang="en-US" dirty="0" smtClean="0"/>
              <a:t>of </a:t>
            </a:r>
            <a:r>
              <a:rPr lang="en-US" dirty="0" smtClean="0"/>
              <a:t>their paper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Discussion </a:t>
            </a:r>
            <a:r>
              <a:rPr lang="en-US" dirty="0" smtClean="0"/>
              <a:t>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How much do you think the </a:t>
            </a:r>
            <a:r>
              <a:rPr lang="en-US" b="1" dirty="0" smtClean="0"/>
              <a:t>top-signing</a:t>
            </a:r>
            <a:r>
              <a:rPr lang="en-US" dirty="0" smtClean="0"/>
              <a:t> and/or </a:t>
            </a:r>
            <a:r>
              <a:rPr lang="en-US" b="1" dirty="0" smtClean="0"/>
              <a:t>bottom-signing</a:t>
            </a:r>
            <a:r>
              <a:rPr lang="en-US" dirty="0" smtClean="0"/>
              <a:t> group cheated?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Which group do you think cheated more?</a:t>
            </a:r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first-year EFL students at King </a:t>
            </a:r>
            <a:r>
              <a:rPr lang="en-US" dirty="0" err="1" smtClean="0"/>
              <a:t>Monkgut’s</a:t>
            </a:r>
            <a:r>
              <a:rPr lang="en-US" dirty="0" smtClean="0"/>
              <a:t> University of Technology </a:t>
            </a:r>
            <a:r>
              <a:rPr lang="en-US" dirty="0" err="1" smtClean="0"/>
              <a:t>Thonburi</a:t>
            </a:r>
            <a:r>
              <a:rPr lang="en-US" dirty="0" smtClean="0"/>
              <a:t> were asked to self-assess their performance following the completion one listening examination and three speaking presentations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rated themselves based on five criteria for the speaking self-assessment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816" t="22917" r="26794" b="34375"/>
          <a:stretch>
            <a:fillRect/>
          </a:stretch>
        </p:blipFill>
        <p:spPr bwMode="auto">
          <a:xfrm>
            <a:off x="1066800" y="2667000"/>
            <a:ext cx="765531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Do students accurately self assess?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Is it possible to make students more inclined to accurately self-assess?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If students are both able to inclined to accurately self-assess, could student self-assessment be used as a component of summative assessment?</a:t>
            </a:r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were also instructed to sign to indicate that their self-assessment was honest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7870" t="51042" r="27474" b="20833"/>
          <a:stretch>
            <a:fillRect/>
          </a:stretch>
        </p:blipFill>
        <p:spPr bwMode="auto">
          <a:xfrm>
            <a:off x="1066799" y="3352801"/>
            <a:ext cx="7747135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th-TH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7833" t="25000" r="37116" b="13630"/>
          <a:stretch>
            <a:fillRect/>
          </a:stretch>
        </p:blipFill>
        <p:spPr bwMode="auto">
          <a:xfrm>
            <a:off x="1600200" y="2438400"/>
            <a:ext cx="6629400" cy="415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4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Students were randomly assigned to sign at the top or bottom of their self-assessments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th-TH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the listening examination, students were required to make a similar self assessment, though signature location was not analyzed</a:t>
            </a:r>
            <a:endParaRPr lang="th-TH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27222" t="42708" r="30407" b="44792"/>
          <a:stretch>
            <a:fillRect/>
          </a:stretch>
        </p:blipFill>
        <p:spPr bwMode="auto">
          <a:xfrm>
            <a:off x="1066800" y="3733800"/>
            <a:ext cx="7620000" cy="1263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Discussion 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Did students accurate self-assess; were students’ self-assessments similar to the actual scores that they received?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Was signature location salient?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location was </a:t>
            </a:r>
            <a:r>
              <a:rPr lang="en-US" b="1" dirty="0" smtClean="0"/>
              <a:t>not</a:t>
            </a:r>
            <a:r>
              <a:rPr lang="en-US" dirty="0" smtClean="0"/>
              <a:t> found to be salient (p = .280. 354, and .219, respectively)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833" t="25000" r="65591" b="13630"/>
          <a:stretch>
            <a:fillRect/>
          </a:stretch>
        </p:blipFill>
        <p:spPr bwMode="auto">
          <a:xfrm>
            <a:off x="1143000" y="2514600"/>
            <a:ext cx="3200400" cy="415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6940" t="25000" r="37116" b="13630"/>
          <a:stretch>
            <a:fillRect/>
          </a:stretch>
        </p:blipFill>
        <p:spPr bwMode="auto">
          <a:xfrm>
            <a:off x="5638800" y="2514600"/>
            <a:ext cx="3124200" cy="415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6" name="Picture 2" descr="http://etc.usf.edu/clipart/41600/41697/fc_approx_41697_lg.gif"/>
          <p:cNvPicPr>
            <a:picLocks noChangeAspect="1" noChangeArrowheads="1"/>
          </p:cNvPicPr>
          <p:nvPr/>
        </p:nvPicPr>
        <p:blipFill>
          <a:blip r:embed="rId3" cstate="print"/>
          <a:srcRect l="26144" t="35017" r="26797" b="38047"/>
          <a:stretch>
            <a:fillRect/>
          </a:stretch>
        </p:blipFill>
        <p:spPr bwMode="auto">
          <a:xfrm>
            <a:off x="3962400" y="3581400"/>
            <a:ext cx="2057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Students’ self assessments </a:t>
            </a:r>
            <a:r>
              <a:rPr lang="en-US" b="1" dirty="0" smtClean="0"/>
              <a:t>did</a:t>
            </a:r>
            <a:r>
              <a:rPr lang="en-US" dirty="0" smtClean="0"/>
              <a:t> correlate with the teachers’ assessments for all three speaking presentations (p </a:t>
            </a:r>
            <a:r>
              <a:rPr lang="en-US" dirty="0" smtClean="0"/>
              <a:t>= .014, .005, and .035, respectively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was some correlation for the listening exam, but it was not statistically significant (p = .103)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students </a:t>
            </a:r>
            <a:r>
              <a:rPr lang="en-US" b="1" dirty="0" smtClean="0"/>
              <a:t>underestimated</a:t>
            </a:r>
            <a:r>
              <a:rPr lang="en-US" dirty="0" smtClean="0"/>
              <a:t> their score for the listening exam</a:t>
            </a:r>
          </a:p>
          <a:p>
            <a:r>
              <a:rPr lang="en-US" dirty="0" smtClean="0"/>
              <a:t>Out </a:t>
            </a:r>
            <a:r>
              <a:rPr lang="en-US" dirty="0" smtClean="0"/>
              <a:t>of a maximum of 30 possible points, the average score was about 18.5, but the average predicted score was about 14.5, an underestimation of about 4 points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th-TH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143000" y="1143000"/>
          <a:ext cx="76961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tended to over-assess their respective scores for the speaking presentations.</a:t>
            </a:r>
          </a:p>
          <a:p>
            <a:r>
              <a:rPr lang="en-US" dirty="0" smtClean="0"/>
              <a:t>“3” is an average score, but students collectively self-assessed as 3.43, 3.62, and 3.67, respectively</a:t>
            </a:r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th-TH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524000"/>
          <a:ext cx="7772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Discussion 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51460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Compared to the other people in this room, how would you rate yourself as a driver? Rate yourself from “1” to “10”, with “5” being average.</a:t>
            </a:r>
            <a:endParaRPr lang="th-TH" dirty="0"/>
          </a:p>
        </p:txBody>
      </p:sp>
      <p:pic>
        <p:nvPicPr>
          <p:cNvPr id="16386" name="Picture 2" descr="http://www.langevin.com/wp-content/uploads/2010/09/likert.png"/>
          <p:cNvPicPr>
            <a:picLocks noChangeAspect="1" noChangeArrowheads="1"/>
          </p:cNvPicPr>
          <p:nvPr/>
        </p:nvPicPr>
        <p:blipFill>
          <a:blip r:embed="rId2" cstate="print"/>
          <a:srcRect l="53353" t="26301" r="4301" b="45206"/>
          <a:stretch>
            <a:fillRect/>
          </a:stretch>
        </p:blipFill>
        <p:spPr bwMode="auto">
          <a:xfrm>
            <a:off x="1600200" y="3581400"/>
            <a:ext cx="7036806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Do students accurately self assess?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Is it possible to make students more inclined to accurately self-assess?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If students are both able to inclined to accurately self-assess, could student self-assessment be used as a component of summative assessment?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Signature location does not appear to have a significant effect upon self-assessment</a:t>
            </a:r>
          </a:p>
          <a:p>
            <a:r>
              <a:rPr lang="en-US" dirty="0" smtClean="0"/>
              <a:t>However, as this study failed to provide a control group, it cannot be stated that signing would have no effect; only that signature location did not in this context</a:t>
            </a:r>
            <a:endParaRPr lang="th-TH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Discussion 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Why did students tend to under-assess their listening examination performance but over-asses their speaking performances?</a:t>
            </a:r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Heine (2003) argues that </a:t>
            </a:r>
            <a:r>
              <a:rPr lang="en-US" b="1" dirty="0" smtClean="0"/>
              <a:t>over-assessment is minor or non-existent </a:t>
            </a:r>
            <a:r>
              <a:rPr lang="en-US" dirty="0" smtClean="0"/>
              <a:t>for East-Asians when they assess themselves </a:t>
            </a:r>
            <a:r>
              <a:rPr lang="en-US" b="1" dirty="0" smtClean="0"/>
              <a:t>as individuals</a:t>
            </a:r>
            <a:endParaRPr lang="th-TH" b="1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Heine also notes that East-Asians </a:t>
            </a:r>
            <a:r>
              <a:rPr lang="en-US" b="1" dirty="0" smtClean="0"/>
              <a:t>overestimation is </a:t>
            </a:r>
            <a:r>
              <a:rPr lang="en-US" b="1" dirty="0" smtClean="0"/>
              <a:t>more pronounced </a:t>
            </a:r>
            <a:r>
              <a:rPr lang="en-US" dirty="0" smtClean="0"/>
              <a:t>for East-Asians when they </a:t>
            </a:r>
            <a:r>
              <a:rPr lang="en-US" dirty="0" smtClean="0"/>
              <a:t>assess themselves </a:t>
            </a:r>
            <a:r>
              <a:rPr lang="en-US" b="1" dirty="0" smtClean="0"/>
              <a:t>as </a:t>
            </a:r>
            <a:r>
              <a:rPr lang="en-US" b="1" dirty="0" smtClean="0"/>
              <a:t>groups</a:t>
            </a:r>
            <a:endParaRPr lang="th-TH" dirty="0"/>
          </a:p>
        </p:txBody>
      </p:sp>
      <p:pic>
        <p:nvPicPr>
          <p:cNvPr id="51202" name="Picture 2" descr="http://i.cbc.ca/1.1889557.1380779968%21/httpImage/image.jpg_gen/derivatives/original_300/si-japanese-flags-rtr3blj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05200"/>
            <a:ext cx="527538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76400"/>
          </a:xfrm>
        </p:spPr>
        <p:txBody>
          <a:bodyPr/>
          <a:lstStyle/>
          <a:p>
            <a:r>
              <a:rPr lang="en-US" dirty="0" smtClean="0"/>
              <a:t>The speaking presentations were group tasks, whereas the listening examination was an individual task</a:t>
            </a:r>
            <a:endParaRPr lang="th-TH" dirty="0"/>
          </a:p>
        </p:txBody>
      </p:sp>
      <p:pic>
        <p:nvPicPr>
          <p:cNvPr id="58370" name="Picture 2" descr="http://www.usu.edu/alumni/memberships/images/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54204"/>
            <a:ext cx="4181475" cy="3413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Discussion Questions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Why did students more accurately self-assess their speaking performances?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816" t="22917" r="26794" b="34375"/>
          <a:stretch>
            <a:fillRect/>
          </a:stretch>
        </p:blipFill>
        <p:spPr bwMode="auto">
          <a:xfrm>
            <a:off x="2514600" y="2590800"/>
            <a:ext cx="4858178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7222" t="42708" r="30407" b="44792"/>
          <a:stretch>
            <a:fillRect/>
          </a:stretch>
        </p:blipFill>
        <p:spPr bwMode="auto">
          <a:xfrm>
            <a:off x="2514600" y="5486400"/>
            <a:ext cx="4876800" cy="808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speaking examination provided more detailed criteria</a:t>
            </a:r>
          </a:p>
          <a:p>
            <a:r>
              <a:rPr lang="en-US" dirty="0" smtClean="0"/>
              <a:t>The most common self-assessment scores were “10”, “15” and “20” for the listening exam, whereas speaking presentation assessments did not tend to cluster  </a:t>
            </a:r>
            <a:endParaRPr lang="th-T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Awareness and Cognitive Bias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Svenson</a:t>
            </a:r>
            <a:r>
              <a:rPr lang="en-US" dirty="0" smtClean="0"/>
              <a:t> (1981) investigated whether how people rated themselves as drivers</a:t>
            </a:r>
          </a:p>
          <a:p>
            <a:r>
              <a:rPr lang="en-US" dirty="0" smtClean="0"/>
              <a:t>69% of Swedes, and 93% of Americans, rated themselves “above average”</a:t>
            </a:r>
            <a:endParaRPr lang="th-TH" dirty="0"/>
          </a:p>
        </p:txBody>
      </p:sp>
      <p:pic>
        <p:nvPicPr>
          <p:cNvPr id="15362" name="Picture 2" descr="http://image.motortrend.com/f/wot/1403_special_edition_hennessey_venom_gt_celebrates_270_mph_run/68846556/hennessey-venom-gt-america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3800"/>
            <a:ext cx="4244259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Conclusions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can accurately self-assess to a degree, and may do so more accurately when the assessment process is more transparent to them</a:t>
            </a:r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or Comments?</a:t>
            </a:r>
            <a:endParaRPr lang="th-TH"/>
          </a:p>
        </p:txBody>
      </p:sp>
      <p:pic>
        <p:nvPicPr>
          <p:cNvPr id="59394" name="Picture 2" descr="http://4.bp.blogspot.com/-U0ZAx3PbgLo/UhOT92rbLkI/AAAAAAAAEsc/SbBvjyJx_Pk/s1600/Tha%27s+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1"/>
            <a:ext cx="7696200" cy="439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Cognitive Bias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Dunning &amp; Kruger (1999) examined self-assessments of English grammar, logical reasoning, and recognizing humor</a:t>
            </a:r>
          </a:p>
          <a:p>
            <a:r>
              <a:rPr lang="en-US" dirty="0" smtClean="0"/>
              <a:t>In all three categories, the majority of subjects considered themselves “above average”</a:t>
            </a:r>
            <a:endParaRPr lang="en-GB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Awareness and Cognitive Bias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600200"/>
          </a:xfrm>
        </p:spPr>
        <p:txBody>
          <a:bodyPr/>
          <a:lstStyle/>
          <a:p>
            <a:r>
              <a:rPr lang="en-US" dirty="0" smtClean="0"/>
              <a:t>Below average students </a:t>
            </a:r>
            <a:r>
              <a:rPr lang="en-US" b="1" dirty="0" smtClean="0"/>
              <a:t>over-assessed</a:t>
            </a:r>
            <a:r>
              <a:rPr lang="en-US" dirty="0" smtClean="0"/>
              <a:t> their performance, while elite students slightly </a:t>
            </a:r>
            <a:r>
              <a:rPr lang="en-US" b="1" dirty="0" smtClean="0"/>
              <a:t>under-assessed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3364" t="2571" r="51880" b="68286"/>
          <a:stretch>
            <a:fillRect/>
          </a:stretch>
        </p:blipFill>
        <p:spPr bwMode="auto">
          <a:xfrm>
            <a:off x="2667000" y="3048000"/>
            <a:ext cx="418014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Awareness and Cognitive Bias</a:t>
            </a:r>
            <a:endParaRPr lang="th-T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64" t="2571" r="51880" b="68286"/>
          <a:stretch>
            <a:fillRect/>
          </a:stretch>
        </p:blipFill>
        <p:spPr bwMode="auto">
          <a:xfrm>
            <a:off x="2209800" y="1447800"/>
            <a:ext cx="4917271" cy="421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5715000"/>
            <a:ext cx="749808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1125" marR="0" lvl="0" indent="-285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000" b="1" dirty="0" smtClean="0"/>
              <a:t>Self-assessments compared to actual performance recognizing humor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(Dunning and Kruger, 1999)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Awareness and Cognitive Bias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“[C]</a:t>
            </a:r>
            <a:r>
              <a:rPr lang="en-GB" dirty="0" err="1" smtClean="0"/>
              <a:t>onsider</a:t>
            </a:r>
            <a:r>
              <a:rPr lang="en-GB" dirty="0" smtClean="0"/>
              <a:t> the ability to write grammatical English. </a:t>
            </a:r>
            <a:r>
              <a:rPr lang="en-GB" dirty="0" smtClean="0"/>
              <a:t>...the </a:t>
            </a:r>
            <a:r>
              <a:rPr lang="en-GB" dirty="0" smtClean="0"/>
              <a:t>same knowledge that underlies the ability to produce correct judgement is also the knowledge that underlies the ability to recognize the correct </a:t>
            </a:r>
            <a:r>
              <a:rPr lang="en-GB" dirty="0" smtClean="0"/>
              <a:t>judgement. To </a:t>
            </a:r>
            <a:r>
              <a:rPr lang="en-GB" dirty="0" smtClean="0"/>
              <a:t>lack the former is to be deficient in the </a:t>
            </a:r>
            <a:r>
              <a:rPr lang="en-GB" dirty="0" smtClean="0"/>
              <a:t>latter.” (Dunning and Kruger, 1999)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Awareness and Cognitive Bias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343400"/>
            <a:ext cx="5105400" cy="236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Here we sit in a branchy </a:t>
            </a:r>
            <a:r>
              <a:rPr lang="en-US" sz="2000" b="1" dirty="0" smtClean="0"/>
              <a:t>row,</a:t>
            </a:r>
          </a:p>
          <a:p>
            <a:pPr>
              <a:buNone/>
            </a:pPr>
            <a:r>
              <a:rPr lang="en-US" sz="2000" b="1" dirty="0" smtClean="0"/>
              <a:t>Thinking </a:t>
            </a:r>
            <a:r>
              <a:rPr lang="en-US" sz="2000" b="1" dirty="0" smtClean="0"/>
              <a:t>of beautiful things we </a:t>
            </a:r>
            <a:r>
              <a:rPr lang="en-US" sz="2000" b="1" dirty="0" smtClean="0"/>
              <a:t>know;</a:t>
            </a:r>
          </a:p>
          <a:p>
            <a:pPr>
              <a:buNone/>
            </a:pPr>
            <a:r>
              <a:rPr lang="en-US" sz="2000" b="1" dirty="0" smtClean="0"/>
              <a:t>Dreaming </a:t>
            </a:r>
            <a:r>
              <a:rPr lang="en-US" sz="2000" b="1" dirty="0" smtClean="0"/>
              <a:t>of deeds that we mean to </a:t>
            </a:r>
            <a:r>
              <a:rPr lang="en-US" sz="2000" b="1" dirty="0" smtClean="0"/>
              <a:t>do,</a:t>
            </a:r>
          </a:p>
          <a:p>
            <a:pPr>
              <a:buNone/>
            </a:pPr>
            <a:r>
              <a:rPr lang="en-US" sz="2000" b="1" dirty="0" smtClean="0"/>
              <a:t>All </a:t>
            </a:r>
            <a:r>
              <a:rPr lang="en-US" sz="2000" b="1" dirty="0" smtClean="0"/>
              <a:t>complete, in a minute or </a:t>
            </a:r>
            <a:r>
              <a:rPr lang="en-US" sz="2000" b="1" dirty="0" smtClean="0"/>
              <a:t>two—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i="1" dirty="0" smtClean="0"/>
              <a:t>Rudyard Kipling’s “Road-Song of the Bandar-log”</a:t>
            </a:r>
          </a:p>
        </p:txBody>
      </p:sp>
      <p:pic>
        <p:nvPicPr>
          <p:cNvPr id="1026" name="Picture 2" descr="http://img4.wikia.nocookie.net/__cb20101230064410/disney/images/b/b8/X-factor-2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</TotalTime>
  <Words>1075</Words>
  <Application>Microsoft Office PowerPoint</Application>
  <PresentationFormat>On-screen Show (4:3)</PresentationFormat>
  <Paragraphs>100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Solstice</vt:lpstr>
      <vt:lpstr>An Analysis of EFL Students’ Self-Assessments: Exploring Student Awareness, Cognitive Bias, and Honest Intent </vt:lpstr>
      <vt:lpstr>Research Questions</vt:lpstr>
      <vt:lpstr>Peer Discussion Questions</vt:lpstr>
      <vt:lpstr>Background: Awareness and Cognitive Bias</vt:lpstr>
      <vt:lpstr>Background: Cognitive Bias</vt:lpstr>
      <vt:lpstr>Background: Awareness and Cognitive Bias</vt:lpstr>
      <vt:lpstr>Background: Awareness and Cognitive Bias</vt:lpstr>
      <vt:lpstr>Background: Awareness and Cognitive Bias</vt:lpstr>
      <vt:lpstr>Background: Awareness and Cognitive Bias</vt:lpstr>
      <vt:lpstr>Background: Awareness and Cognitive Bias</vt:lpstr>
      <vt:lpstr>Background: Awareness and Cognitive Bias</vt:lpstr>
      <vt:lpstr>Background: Honest Intent</vt:lpstr>
      <vt:lpstr>Peer Discussion Questions</vt:lpstr>
      <vt:lpstr>Background: Honest Intent</vt:lpstr>
      <vt:lpstr>Background: Honest Intent</vt:lpstr>
      <vt:lpstr>Background: Honest Intent</vt:lpstr>
      <vt:lpstr>Peer Discussion Questions</vt:lpstr>
      <vt:lpstr>Methods</vt:lpstr>
      <vt:lpstr>Methods</vt:lpstr>
      <vt:lpstr>Methods</vt:lpstr>
      <vt:lpstr>Methods</vt:lpstr>
      <vt:lpstr>Methods</vt:lpstr>
      <vt:lpstr>Peer Discussion Questions</vt:lpstr>
      <vt:lpstr>Results</vt:lpstr>
      <vt:lpstr>Results</vt:lpstr>
      <vt:lpstr>Results</vt:lpstr>
      <vt:lpstr>Results</vt:lpstr>
      <vt:lpstr>Results</vt:lpstr>
      <vt:lpstr>Results</vt:lpstr>
      <vt:lpstr>Research Questions</vt:lpstr>
      <vt:lpstr>Discussion and Conclusions</vt:lpstr>
      <vt:lpstr>Peer Discussion Questions</vt:lpstr>
      <vt:lpstr>Discussion and Conclusions</vt:lpstr>
      <vt:lpstr>Discussion and Conclusions</vt:lpstr>
      <vt:lpstr>Discussion and Conclusion</vt:lpstr>
      <vt:lpstr>Peer Discussion Questions</vt:lpstr>
      <vt:lpstr>Discussion and Conclusions</vt:lpstr>
      <vt:lpstr>Discussion and Conclusions</vt:lpstr>
      <vt:lpstr>Discussion and Conclusions</vt:lpstr>
      <vt:lpstr>Discussion and Conclusions</vt:lpstr>
      <vt:lpstr>Questions or Comments?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EFL Students’ Self-Assessments: Exploring Student Awareness, Cognitive Bias, and Honest Intent </dc:title>
  <dc:creator>Flu2</dc:creator>
  <cp:lastModifiedBy>Flu2</cp:lastModifiedBy>
  <cp:revision>36</cp:revision>
  <dcterms:created xsi:type="dcterms:W3CDTF">2006-08-16T00:00:00Z</dcterms:created>
  <dcterms:modified xsi:type="dcterms:W3CDTF">2014-06-14T07:38:15Z</dcterms:modified>
</cp:coreProperties>
</file>